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18">
          <p15:clr>
            <a:srgbClr val="A4A3A4"/>
          </p15:clr>
        </p15:guide>
        <p15:guide id="2" pos="215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72" autoAdjust="0"/>
    <p:restoredTop sz="94793"/>
  </p:normalViewPr>
  <p:slideViewPr>
    <p:cSldViewPr>
      <p:cViewPr>
        <p:scale>
          <a:sx n="200" d="100"/>
          <a:sy n="200" d="100"/>
        </p:scale>
        <p:origin x="420" y="-1992"/>
      </p:cViewPr>
      <p:guideLst>
        <p:guide orient="horz" pos="3118"/>
        <p:guide pos="215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 lang="ko-KR" altLang="en-US"/>
            </a:pPr>
            <a:fld id="{25D437A6-1FA7-493A-828C-001B3D1D7C39}" type="datetime1">
              <a:rPr lang="ko-KR" altLang="en-US"/>
              <a:pPr lvl="0">
                <a:defRPr lang="ko-KR" altLang="en-US"/>
              </a:pPr>
              <a:t>2019-04-29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 lang="ko-KR" altLang="en-US"/>
            </a:pPr>
            <a:fld id="{8DA7F2C6-B045-453A-858B-39E7A7392346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 lang="ko-KR" altLang="en-US"/>
            </a:pPr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8DA7F2C6-B045-453A-858B-39E7A7392346}" type="slidenum">
              <a:rPr lang="ko-KR" altLang="en-US"/>
              <a:pPr lvl="0">
                <a:defRPr lang="ko-KR" altLang="en-US"/>
              </a:pPr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2019-04-29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2019-04-29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2019-04-29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2019-04-29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2019-04-29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2019-04-29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2019-04-29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2019-04-29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2019-04-29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2019-04-29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2019-04-29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0EDBD-1C2D-4C1E-B459-B60219FAB484}" type="datetimeFigureOut">
              <a:rPr lang="ko-KR" altLang="en-US" smtClean="0"/>
              <a:pPr/>
              <a:t>2019-04-29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18" Type="http://schemas.openxmlformats.org/officeDocument/2006/relationships/image" Target="../media/image15.jpeg"/><Relationship Id="rId3" Type="http://schemas.openxmlformats.org/officeDocument/2006/relationships/image" Target="../media/image1.jpeg"/><Relationship Id="rId21" Type="http://schemas.openxmlformats.org/officeDocument/2006/relationships/image" Target="../media/image18.jpeg"/><Relationship Id="rId7" Type="http://schemas.openxmlformats.org/officeDocument/2006/relationships/image" Target="../media/image5.gif"/><Relationship Id="rId12" Type="http://schemas.openxmlformats.org/officeDocument/2006/relationships/image" Target="../media/image9.png"/><Relationship Id="rId17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3.jpeg"/><Relationship Id="rId20" Type="http://schemas.openxmlformats.org/officeDocument/2006/relationships/image" Target="../media/image1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8.jpeg"/><Relationship Id="rId5" Type="http://schemas.openxmlformats.org/officeDocument/2006/relationships/image" Target="../media/image3.jpeg"/><Relationship Id="rId15" Type="http://schemas.openxmlformats.org/officeDocument/2006/relationships/image" Target="../media/image12.jpeg"/><Relationship Id="rId10" Type="http://schemas.openxmlformats.org/officeDocument/2006/relationships/hyperlink" Target="mailto:c2ubeckorea@gmail.com" TargetMode="External"/><Relationship Id="rId19" Type="http://schemas.openxmlformats.org/officeDocument/2006/relationships/image" Target="../media/image16.jpeg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4688" y="1310985"/>
            <a:ext cx="2501811" cy="1875511"/>
          </a:xfrm>
          <a:prstGeom prst="rect">
            <a:avLst/>
          </a:prstGeom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826" y="1342192"/>
            <a:ext cx="2494798" cy="1870254"/>
          </a:xfrm>
          <a:prstGeom prst="rect">
            <a:avLst/>
          </a:prstGeom>
        </p:spPr>
      </p:pic>
      <p:sp>
        <p:nvSpPr>
          <p:cNvPr id="38" name="직사각형 37"/>
          <p:cNvSpPr/>
          <p:nvPr/>
        </p:nvSpPr>
        <p:spPr>
          <a:xfrm>
            <a:off x="-217286" y="1685877"/>
            <a:ext cx="3574445" cy="3726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lvl="0">
              <a:defRPr lang="ko-KR" altLang="en-US"/>
            </a:pPr>
            <a:r>
              <a:rPr lang="en-US" altLang="ko-KR" sz="100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endParaRPr lang="ko-KR" altLang="en-US" sz="1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969680" y="52264"/>
            <a:ext cx="5832648" cy="76407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969680" y="-23172"/>
            <a:ext cx="6264696" cy="6975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 lang="ko-KR" altLang="en-US"/>
            </a:pPr>
            <a:r>
              <a:rPr lang="en-US" altLang="ko-KR" sz="4000" b="1">
                <a:solidFill>
                  <a:schemeClr val="bg1"/>
                </a:solidFill>
              </a:rPr>
              <a:t>C2UBEC WEEKLY NEWS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3588" y="586800"/>
            <a:ext cx="561662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 lang="ko-KR" altLang="en-US"/>
            </a:pPr>
            <a:r>
              <a:rPr lang="en-US" altLang="ko-KR" sz="1000">
                <a:solidFill>
                  <a:schemeClr val="bg1"/>
                </a:solidFill>
                <a:latin typeface="+mn-ea"/>
              </a:rPr>
              <a:t>www.c2englishacademy.com l c2ubeckoreal@gmail.com l facebook:c2ubecenglish  </a:t>
            </a:r>
          </a:p>
          <a:p>
            <a:pPr lvl="0">
              <a:defRPr lang="ko-KR" altLang="en-US"/>
            </a:pPr>
            <a:endParaRPr lang="ko-KR" altLang="en-US" sz="1000">
              <a:solidFill>
                <a:schemeClr val="bg1"/>
              </a:solidFill>
              <a:latin typeface="+mn-ea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44624" y="52264"/>
            <a:ext cx="864096" cy="76407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25145" y="83890"/>
            <a:ext cx="90922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 lang="ko-KR" altLang="en-US"/>
            </a:pPr>
            <a:r>
              <a:rPr lang="en-US" altLang="ko-KR" sz="1000" b="1" baseline="30000" dirty="0">
                <a:solidFill>
                  <a:schemeClr val="bg1"/>
                </a:solidFill>
              </a:rPr>
              <a:t>4th</a:t>
            </a:r>
            <a:r>
              <a:rPr lang="en-US" altLang="ko-KR" sz="1000" b="1" dirty="0">
                <a:solidFill>
                  <a:schemeClr val="bg1"/>
                </a:solidFill>
              </a:rPr>
              <a:t> Week of</a:t>
            </a:r>
          </a:p>
          <a:p>
            <a:pPr lvl="0">
              <a:defRPr lang="ko-KR" altLang="en-US"/>
            </a:pPr>
            <a:r>
              <a:rPr lang="en-US" altLang="ko-KR" sz="1000" b="1" dirty="0">
                <a:solidFill>
                  <a:schemeClr val="bg1"/>
                </a:solidFill>
              </a:rPr>
              <a:t>Apr</a:t>
            </a:r>
          </a:p>
          <a:p>
            <a:pPr lvl="0">
              <a:defRPr lang="ko-KR" altLang="en-US"/>
            </a:pPr>
            <a:r>
              <a:rPr lang="en-US" altLang="ko-KR" sz="1000" b="1" dirty="0">
                <a:solidFill>
                  <a:schemeClr val="bg1"/>
                </a:solidFill>
              </a:rPr>
              <a:t>2019</a:t>
            </a:r>
          </a:p>
          <a:p>
            <a:pPr lvl="0">
              <a:defRPr lang="ko-KR" altLang="en-US"/>
            </a:pPr>
            <a:r>
              <a:rPr lang="en-US" altLang="ko-KR" sz="1000" dirty="0">
                <a:solidFill>
                  <a:schemeClr val="bg1"/>
                </a:solidFill>
              </a:rPr>
              <a:t>Issue No. 63</a:t>
            </a:r>
          </a:p>
          <a:p>
            <a:pPr lvl="0">
              <a:defRPr lang="ko-KR" altLang="en-US"/>
            </a:pPr>
            <a:r>
              <a:rPr lang="en-US" altLang="ko-KR" sz="1000" dirty="0">
                <a:solidFill>
                  <a:schemeClr val="bg1"/>
                </a:solidFill>
              </a:rPr>
              <a:t> </a:t>
            </a:r>
          </a:p>
          <a:p>
            <a:pPr lvl="0">
              <a:defRPr lang="ko-KR" altLang="en-US"/>
            </a:pPr>
            <a:endParaRPr lang="ko-KR" altLang="en-US" sz="1000" dirty="0"/>
          </a:p>
        </p:txBody>
      </p:sp>
      <p:pic>
        <p:nvPicPr>
          <p:cNvPr id="23" name="図 53" descr="taiwan.jpg"/>
          <p:cNvPicPr>
            <a:picLocks noChangeAspect="1"/>
          </p:cNvPicPr>
          <p:nvPr/>
        </p:nvPicPr>
        <p:blipFill rotWithShape="1">
          <a:blip r:embed="rId5"/>
          <a:stretch>
            <a:fillRect/>
          </a:stretch>
        </p:blipFill>
        <p:spPr>
          <a:xfrm>
            <a:off x="174948" y="8536471"/>
            <a:ext cx="442950" cy="2953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4" name="図 54" descr="japan.gif"/>
          <p:cNvPicPr>
            <a:picLocks noChangeAspect="1"/>
          </p:cNvPicPr>
          <p:nvPr/>
        </p:nvPicPr>
        <p:blipFill rotWithShape="1">
          <a:blip r:embed="rId6"/>
          <a:stretch>
            <a:fillRect/>
          </a:stretch>
        </p:blipFill>
        <p:spPr>
          <a:xfrm>
            <a:off x="167825" y="8089909"/>
            <a:ext cx="442950" cy="2953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5" name="図 55" descr="korea.gif"/>
          <p:cNvPicPr>
            <a:picLocks noChangeAspect="1"/>
          </p:cNvPicPr>
          <p:nvPr/>
        </p:nvPicPr>
        <p:blipFill rotWithShape="1">
          <a:blip r:embed="rId7"/>
          <a:stretch>
            <a:fillRect/>
          </a:stretch>
        </p:blipFill>
        <p:spPr>
          <a:xfrm>
            <a:off x="167823" y="7639838"/>
            <a:ext cx="442950" cy="2953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8" name="テキスト ボックス 57"/>
          <p:cNvSpPr txBox="1"/>
          <p:nvPr/>
        </p:nvSpPr>
        <p:spPr>
          <a:xfrm>
            <a:off x="694593" y="8009274"/>
            <a:ext cx="934207" cy="389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 lang="ko-KR" altLang="en-US"/>
            </a:pPr>
            <a:r>
              <a:rPr lang="en-US" altLang="ja-JP" sz="1000">
                <a:latin typeface="Century Gothic"/>
              </a:rPr>
              <a:t>JAPANESE</a:t>
            </a:r>
          </a:p>
          <a:p>
            <a:pPr algn="ctr">
              <a:defRPr lang="ko-KR" altLang="en-US"/>
            </a:pPr>
            <a:r>
              <a:rPr lang="en-US" altLang="ja-JP" sz="1000">
                <a:latin typeface="Century Gothic"/>
              </a:rPr>
              <a:t>52%</a:t>
            </a:r>
            <a:endParaRPr lang="ja-JP" altLang="en-US" sz="1000">
              <a:latin typeface="Century Gothic"/>
            </a:endParaRPr>
          </a:p>
        </p:txBody>
      </p:sp>
      <p:sp>
        <p:nvSpPr>
          <p:cNvPr id="29" name="テキスト ボックス 58"/>
          <p:cNvSpPr txBox="1"/>
          <p:nvPr/>
        </p:nvSpPr>
        <p:spPr>
          <a:xfrm>
            <a:off x="694592" y="8484815"/>
            <a:ext cx="934206" cy="3905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 lang="ko-KR" altLang="en-US"/>
            </a:pPr>
            <a:r>
              <a:rPr lang="en-US" altLang="ja-JP" sz="1000">
                <a:latin typeface="Century Gothic"/>
              </a:rPr>
              <a:t>TAIWANESE</a:t>
            </a:r>
          </a:p>
          <a:p>
            <a:pPr algn="ctr">
              <a:defRPr lang="ko-KR" altLang="en-US"/>
            </a:pPr>
            <a:r>
              <a:rPr lang="en-US" altLang="ja-JP" sz="1000">
                <a:latin typeface="Century Gothic"/>
              </a:rPr>
              <a:t>29%</a:t>
            </a:r>
            <a:endParaRPr lang="ja-JP" altLang="en-US" sz="1000">
              <a:latin typeface="Century Gothic"/>
            </a:endParaRPr>
          </a:p>
        </p:txBody>
      </p:sp>
      <p:sp>
        <p:nvSpPr>
          <p:cNvPr id="30" name="テキスト ボックス 59"/>
          <p:cNvSpPr txBox="1"/>
          <p:nvPr/>
        </p:nvSpPr>
        <p:spPr>
          <a:xfrm>
            <a:off x="694592" y="7577226"/>
            <a:ext cx="93420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 lang="ko-KR" altLang="en-US"/>
            </a:pPr>
            <a:r>
              <a:rPr lang="en-US" altLang="ja-JP" sz="1000">
                <a:latin typeface="Century Gothic"/>
              </a:rPr>
              <a:t>KOREAN</a:t>
            </a:r>
          </a:p>
          <a:p>
            <a:pPr algn="ctr">
              <a:defRPr lang="ko-KR" altLang="en-US"/>
            </a:pPr>
            <a:r>
              <a:rPr lang="en-US" altLang="ja-JP" sz="1000">
                <a:latin typeface="Century Gothic"/>
              </a:rPr>
              <a:t>9%</a:t>
            </a:r>
            <a:endParaRPr lang="ja-JP" altLang="en-US" sz="1000">
              <a:latin typeface="Century Gothic"/>
            </a:endParaRPr>
          </a:p>
        </p:txBody>
      </p:sp>
      <p:pic>
        <p:nvPicPr>
          <p:cNvPr id="36" name="Picture 3" descr="C:\Users\yuya\Desktop\語学学校C2 UBEC\c2 HP\Flag\vietnam.png"/>
          <p:cNvPicPr>
            <a:picLocks noChangeAspect="1" noChangeArrowheads="1"/>
          </p:cNvPicPr>
          <p:nvPr/>
        </p:nvPicPr>
        <p:blipFill rotWithShape="1">
          <a:blip r:embed="rId8"/>
          <a:srcRect/>
          <a:stretch>
            <a:fillRect/>
          </a:stretch>
        </p:blipFill>
        <p:spPr>
          <a:xfrm>
            <a:off x="152822" y="8980145"/>
            <a:ext cx="4572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37" name="テキスト ボックス 41"/>
          <p:cNvSpPr txBox="1"/>
          <p:nvPr/>
        </p:nvSpPr>
        <p:spPr>
          <a:xfrm>
            <a:off x="694591" y="8913440"/>
            <a:ext cx="1006217" cy="3905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 lang="ko-KR" altLang="en-US"/>
            </a:pPr>
            <a:r>
              <a:rPr lang="en-US" altLang="ja-JP" sz="1000">
                <a:latin typeface="Century Gothic"/>
              </a:rPr>
              <a:t>VIETNAMESE</a:t>
            </a:r>
          </a:p>
          <a:p>
            <a:pPr algn="ctr">
              <a:defRPr lang="ko-KR" altLang="en-US"/>
            </a:pPr>
            <a:r>
              <a:rPr lang="en-US" altLang="ja-JP" sz="1000">
                <a:latin typeface="Century Gothic"/>
              </a:rPr>
              <a:t>7%</a:t>
            </a:r>
            <a:endParaRPr lang="ja-JP" altLang="en-US" sz="1000">
              <a:latin typeface="Century Gothic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916832" y="8481392"/>
            <a:ext cx="4823460" cy="507831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defRPr lang="ko-KR" altLang="en-US"/>
            </a:pPr>
            <a:r>
              <a:rPr lang="en-US" altLang="ja-JP" sz="900">
                <a:solidFill>
                  <a:schemeClr val="tx1"/>
                </a:solidFill>
                <a:latin typeface="Century Gothic"/>
              </a:rPr>
              <a:t>※ </a:t>
            </a:r>
            <a:r>
              <a:rPr lang="ko-KR" altLang="en-US" sz="900">
                <a:solidFill>
                  <a:schemeClr val="tx1"/>
                </a:solidFill>
                <a:latin typeface="Century Gothic"/>
              </a:rPr>
              <a:t>공실률은 </a:t>
            </a:r>
            <a:r>
              <a:rPr lang="en-US" altLang="ko-KR" sz="900">
                <a:solidFill>
                  <a:schemeClr val="tx1"/>
                </a:solidFill>
                <a:latin typeface="Century Gothic"/>
              </a:rPr>
              <a:t>5</a:t>
            </a:r>
            <a:r>
              <a:rPr lang="ko-KR" altLang="en-US" sz="900">
                <a:solidFill>
                  <a:schemeClr val="tx1"/>
                </a:solidFill>
                <a:latin typeface="Century Gothic"/>
              </a:rPr>
              <a:t>개국 학생들의 예약과 취소에 따라 달라질 수 있습니다</a:t>
            </a:r>
            <a:r>
              <a:rPr lang="en-US" altLang="ko-KR" sz="900">
                <a:solidFill>
                  <a:schemeClr val="tx1"/>
                </a:solidFill>
                <a:latin typeface="Century Gothic"/>
              </a:rPr>
              <a:t>.</a:t>
            </a:r>
          </a:p>
          <a:p>
            <a:pPr lvl="0">
              <a:defRPr lang="ko-KR" altLang="en-US"/>
            </a:pPr>
            <a:r>
              <a:rPr lang="en-US" altLang="ja-JP" sz="900">
                <a:solidFill>
                  <a:schemeClr val="tx1"/>
                </a:solidFill>
                <a:latin typeface="Century Gothic"/>
              </a:rPr>
              <a:t>※ </a:t>
            </a:r>
            <a:r>
              <a:rPr lang="ko-KR" altLang="en-US" sz="900">
                <a:solidFill>
                  <a:schemeClr val="tx1"/>
                </a:solidFill>
                <a:latin typeface="Century Gothic"/>
              </a:rPr>
              <a:t>한국의 성수기는</a:t>
            </a:r>
            <a:r>
              <a:rPr lang="en-US" altLang="ko-KR" sz="900">
                <a:solidFill>
                  <a:schemeClr val="tx1"/>
                </a:solidFill>
                <a:latin typeface="Century Gothic"/>
              </a:rPr>
              <a:t>12,1,2/7,8,9</a:t>
            </a:r>
            <a:r>
              <a:rPr lang="ko-KR" altLang="en-US" sz="900">
                <a:solidFill>
                  <a:schemeClr val="tx1"/>
                </a:solidFill>
                <a:latin typeface="Century Gothic"/>
              </a:rPr>
              <a:t>이며 타 국적은 한국과 성수기가 다릅니다</a:t>
            </a:r>
          </a:p>
          <a:p>
            <a:pPr lvl="0">
              <a:defRPr lang="ko-KR" altLang="en-US"/>
            </a:pPr>
            <a:r>
              <a:rPr lang="en-US" altLang="ja-JP" sz="900">
                <a:solidFill>
                  <a:schemeClr val="tx1"/>
                </a:solidFill>
                <a:latin typeface="Century Gothic"/>
              </a:rPr>
              <a:t>※ </a:t>
            </a:r>
            <a:r>
              <a:rPr lang="ko-KR" altLang="en-US" sz="900">
                <a:solidFill>
                  <a:schemeClr val="tx1"/>
                </a:solidFill>
                <a:latin typeface="Century Gothic"/>
              </a:rPr>
              <a:t>가족팀</a:t>
            </a:r>
            <a:r>
              <a:rPr lang="en-US" altLang="ko-KR" sz="900">
                <a:solidFill>
                  <a:schemeClr val="tx1"/>
                </a:solidFill>
                <a:latin typeface="Century Gothic"/>
              </a:rPr>
              <a:t>/</a:t>
            </a:r>
            <a:r>
              <a:rPr lang="ko-KR" altLang="en-US" sz="900">
                <a:solidFill>
                  <a:schemeClr val="tx1"/>
                </a:solidFill>
                <a:latin typeface="Century Gothic"/>
              </a:rPr>
              <a:t> 커플팀은 </a:t>
            </a:r>
            <a:r>
              <a:rPr lang="en-US" altLang="ko-KR" sz="900">
                <a:solidFill>
                  <a:schemeClr val="tx1"/>
                </a:solidFill>
                <a:latin typeface="Century Gothic"/>
              </a:rPr>
              <a:t>10</a:t>
            </a:r>
            <a:r>
              <a:rPr lang="ko-KR" altLang="en-US" sz="900">
                <a:solidFill>
                  <a:schemeClr val="tx1"/>
                </a:solidFill>
                <a:latin typeface="Century Gothic"/>
              </a:rPr>
              <a:t>팀만 예약을 받습니다</a:t>
            </a:r>
            <a:r>
              <a:rPr lang="en-US" altLang="ko-KR" sz="900">
                <a:solidFill>
                  <a:schemeClr val="tx1"/>
                </a:solidFill>
                <a:latin typeface="Century Gothic"/>
              </a:rPr>
              <a:t>. </a:t>
            </a:r>
            <a:r>
              <a:rPr lang="ko-KR" altLang="en-US" sz="900">
                <a:solidFill>
                  <a:schemeClr val="tx1"/>
                </a:solidFill>
                <a:latin typeface="Century Gothic"/>
              </a:rPr>
              <a:t>따라서</a:t>
            </a:r>
            <a:r>
              <a:rPr lang="en-US" altLang="ko-KR" sz="900">
                <a:solidFill>
                  <a:schemeClr val="tx1"/>
                </a:solidFill>
                <a:latin typeface="Century Gothic"/>
              </a:rPr>
              <a:t>, </a:t>
            </a:r>
            <a:r>
              <a:rPr lang="ko-KR" altLang="en-US" sz="900">
                <a:solidFill>
                  <a:schemeClr val="tx1"/>
                </a:solidFill>
                <a:latin typeface="Century Gothic"/>
              </a:rPr>
              <a:t>마감이 빠릅니다</a:t>
            </a:r>
            <a:r>
              <a:rPr lang="en-US" altLang="ko-KR" sz="900">
                <a:solidFill>
                  <a:schemeClr val="tx1"/>
                </a:solidFill>
                <a:latin typeface="Century Gothic"/>
              </a:rPr>
              <a:t>.</a:t>
            </a:r>
            <a:endParaRPr lang="en-US" altLang="ja-JP" sz="900">
              <a:solidFill>
                <a:schemeClr val="tx1"/>
              </a:solidFill>
              <a:latin typeface="Century Gothic"/>
            </a:endParaRPr>
          </a:p>
        </p:txBody>
      </p:sp>
      <p:sp>
        <p:nvSpPr>
          <p:cNvPr id="40" name="Rectangle 37"/>
          <p:cNvSpPr/>
          <p:nvPr/>
        </p:nvSpPr>
        <p:spPr>
          <a:xfrm>
            <a:off x="1925528" y="7249705"/>
            <a:ext cx="4800600" cy="190500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 lang="ko-KR" altLang="en-US"/>
            </a:pPr>
            <a:r>
              <a:rPr lang="en-US" altLang="ko-KR" sz="1000" b="1">
                <a:solidFill>
                  <a:schemeClr val="tx1"/>
                </a:solidFill>
                <a:latin typeface="Century Gothic"/>
              </a:rPr>
              <a:t>Available Vacancy </a:t>
            </a:r>
            <a:r>
              <a:rPr lang="ko-KR" altLang="en-US" sz="1000" b="1">
                <a:solidFill>
                  <a:schemeClr val="tx1"/>
                </a:solidFill>
                <a:latin typeface="Century Gothic"/>
              </a:rPr>
              <a:t> </a:t>
            </a:r>
            <a:r>
              <a:rPr lang="en-US" altLang="ja-JP" sz="1000" b="1">
                <a:solidFill>
                  <a:schemeClr val="tx1"/>
                </a:solidFill>
                <a:latin typeface="Century Gothic"/>
              </a:rPr>
              <a:t>(2018/05/04)</a:t>
            </a:r>
            <a:endParaRPr lang="ko-KR" altLang="en-US" sz="1000" b="1">
              <a:solidFill>
                <a:schemeClr val="tx1"/>
              </a:solidFill>
              <a:latin typeface="Century Gothic"/>
            </a:endParaRPr>
          </a:p>
        </p:txBody>
      </p:sp>
      <p:graphicFrame>
        <p:nvGraphicFramePr>
          <p:cNvPr id="41" name="Table 21"/>
          <p:cNvGraphicFramePr>
            <a:graphicFrameLocks noGrp="1"/>
          </p:cNvGraphicFramePr>
          <p:nvPr/>
        </p:nvGraphicFramePr>
        <p:xfrm>
          <a:off x="1925527" y="7501165"/>
          <a:ext cx="4823462" cy="91440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621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9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40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87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87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25013">
                <a:tc>
                  <a:txBody>
                    <a:bodyPr/>
                    <a:lstStyle/>
                    <a:p>
                      <a:pPr algn="ctr" latinLnBrk="1">
                        <a:defRPr lang="ko-KR" altLang="en-US"/>
                      </a:pPr>
                      <a:r>
                        <a:rPr lang="en-US" altLang="ja-JP" sz="900"/>
                        <a:t>-</a:t>
                      </a:r>
                      <a:endParaRPr lang="ko-KR" alt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defRPr lang="ko-KR" altLang="en-US"/>
                      </a:pPr>
                      <a:r>
                        <a:rPr lang="en-US" altLang="ko-KR" sz="900"/>
                        <a:t>1bed</a:t>
                      </a:r>
                      <a:endParaRPr lang="ko-KR" altLang="en-US" sz="900"/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defRPr lang="ko-KR" altLang="en-US"/>
                      </a:pPr>
                      <a:r>
                        <a:rPr lang="en-US" altLang="ko-KR" sz="900"/>
                        <a:t>2bed</a:t>
                      </a:r>
                      <a:endParaRPr lang="ko-KR" altLang="en-US" sz="900"/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defRPr lang="ko-KR" altLang="en-US"/>
                      </a:pPr>
                      <a:r>
                        <a:rPr lang="en-US" altLang="ja-JP" sz="900"/>
                        <a:t>3bed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defRPr lang="ko-KR" altLang="en-US"/>
                      </a:pPr>
                      <a:r>
                        <a:rPr lang="en-US" altLang="ja-JP" sz="900"/>
                        <a:t>4bed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777">
                <a:tc>
                  <a:txBody>
                    <a:bodyPr/>
                    <a:lstStyle/>
                    <a:p>
                      <a:pPr algn="ctr" latinLnBrk="1">
                        <a:defRPr lang="ko-KR" altLang="en-US"/>
                      </a:pPr>
                      <a:r>
                        <a:rPr lang="en-US" altLang="ko-KR" sz="900"/>
                        <a:t>Female</a:t>
                      </a:r>
                      <a:endParaRPr lang="ko-KR" altLang="en-US" sz="900"/>
                    </a:p>
                  </a:txBody>
                  <a:tcPr anchor="ctr"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defRPr lang="ko-KR" altLang="en-US"/>
                      </a:pPr>
                      <a:r>
                        <a:rPr lang="ko-KR" altLang="en-US" sz="900"/>
                        <a:t>△</a:t>
                      </a:r>
                    </a:p>
                  </a:txBody>
                  <a:tcPr anchor="ctr"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defRPr lang="ko-KR" altLang="en-US"/>
                      </a:pPr>
                      <a:r>
                        <a:rPr lang="en-US" altLang="ko-KR" sz="900"/>
                        <a:t>x</a:t>
                      </a:r>
                      <a:endParaRPr lang="ko-KR" altLang="en-US" sz="900"/>
                    </a:p>
                  </a:txBody>
                  <a:tcPr anchor="ctr"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defRPr lang="ko-KR" altLang="en-US"/>
                      </a:pPr>
                      <a:r>
                        <a:rPr lang="en-US" altLang="ko-KR" sz="900"/>
                        <a:t>x</a:t>
                      </a:r>
                      <a:endParaRPr lang="ko-KR" altLang="en-US" sz="900"/>
                    </a:p>
                  </a:txBody>
                  <a:tcPr anchor="ctr"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defRPr lang="ko-KR" altLang="en-US"/>
                      </a:pPr>
                      <a:r>
                        <a:rPr lang="en-US" altLang="ko-KR" sz="900"/>
                        <a:t>x</a:t>
                      </a:r>
                      <a:endParaRPr lang="ko-KR" altLang="en-US" sz="900"/>
                    </a:p>
                  </a:txBody>
                  <a:tcPr anchor="ctr"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777">
                <a:tc>
                  <a:txBody>
                    <a:bodyPr/>
                    <a:lstStyle/>
                    <a:p>
                      <a:pPr algn="ctr" latinLnBrk="1">
                        <a:defRPr lang="ko-KR" altLang="en-US"/>
                      </a:pPr>
                      <a:r>
                        <a:rPr lang="en-US" altLang="ko-KR" sz="900"/>
                        <a:t>Male</a:t>
                      </a:r>
                      <a:endParaRPr lang="ko-KR" altLang="en-US" sz="900"/>
                    </a:p>
                  </a:txBody>
                  <a:tcPr anchor="ctr"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defRPr lang="ko-KR" altLang="en-US"/>
                      </a:pPr>
                      <a:r>
                        <a:rPr lang="ko-KR" altLang="en-US" sz="900"/>
                        <a:t>△</a:t>
                      </a:r>
                    </a:p>
                  </a:txBody>
                  <a:tcPr anchor="ctr"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defRPr lang="ko-KR" altLang="en-US"/>
                      </a:pPr>
                      <a:r>
                        <a:rPr lang="en-US" altLang="ko-KR" sz="900"/>
                        <a:t>x</a:t>
                      </a:r>
                      <a:endParaRPr lang="ko-KR" altLang="en-US" sz="900"/>
                    </a:p>
                  </a:txBody>
                  <a:tcPr anchor="ctr"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defRPr lang="ko-KR" altLang="en-US"/>
                      </a:pPr>
                      <a:r>
                        <a:rPr lang="en-US" altLang="ko-KR" sz="900"/>
                        <a:t>x</a:t>
                      </a:r>
                      <a:endParaRPr lang="ko-KR" altLang="en-US" sz="900"/>
                    </a:p>
                  </a:txBody>
                  <a:tcPr anchor="ctr"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defRPr lang="ko-KR" altLang="en-US"/>
                      </a:pPr>
                      <a:r>
                        <a:rPr lang="en-US" altLang="ko-KR" sz="900"/>
                        <a:t>x</a:t>
                      </a:r>
                      <a:endParaRPr lang="ko-KR" altLang="en-US" sz="900"/>
                    </a:p>
                  </a:txBody>
                  <a:tcPr anchor="ctr"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6777">
                <a:tc>
                  <a:txBody>
                    <a:bodyPr/>
                    <a:lstStyle/>
                    <a:p>
                      <a:pPr algn="ctr" latinLnBrk="1">
                        <a:defRPr lang="ko-KR" altLang="en-US"/>
                      </a:pPr>
                      <a:r>
                        <a:rPr lang="en-US" altLang="ko-KR" sz="900"/>
                        <a:t>Couple/Family</a:t>
                      </a:r>
                      <a:endParaRPr lang="ko-KR" altLang="en-US" sz="900"/>
                    </a:p>
                  </a:txBody>
                  <a:tcPr anchor="ctr"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defRPr lang="ko-KR" altLang="en-US"/>
                      </a:pPr>
                      <a:r>
                        <a:rPr lang="en-US" altLang="ko-KR" sz="900"/>
                        <a:t>x</a:t>
                      </a:r>
                      <a:endParaRPr lang="ko-KR" altLang="en-US" sz="900"/>
                    </a:p>
                  </a:txBody>
                  <a:tcPr anchor="ctr"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defRPr lang="ko-KR" altLang="en-US"/>
                      </a:pPr>
                      <a:r>
                        <a:rPr lang="en-US" altLang="ko-KR" sz="900"/>
                        <a:t>x</a:t>
                      </a:r>
                      <a:endParaRPr lang="ko-KR" altLang="en-US" sz="900"/>
                    </a:p>
                  </a:txBody>
                  <a:tcPr anchor="ctr"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defRPr lang="ko-KR" altLang="en-US"/>
                      </a:pPr>
                      <a:r>
                        <a:rPr lang="en-US" altLang="ko-KR" sz="900"/>
                        <a:t>x</a:t>
                      </a:r>
                      <a:endParaRPr lang="ko-KR" altLang="en-US" sz="900"/>
                    </a:p>
                  </a:txBody>
                  <a:tcPr anchor="ctr"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defRPr lang="ko-KR" altLang="en-US"/>
                      </a:pPr>
                      <a:r>
                        <a:rPr lang="en-US" altLang="ko-KR" sz="900"/>
                        <a:t>x</a:t>
                      </a:r>
                      <a:endParaRPr lang="ko-KR" altLang="en-US" sz="900"/>
                    </a:p>
                  </a:txBody>
                  <a:tcPr anchor="ctr"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직사각형 8"/>
          <p:cNvSpPr/>
          <p:nvPr/>
        </p:nvSpPr>
        <p:spPr>
          <a:xfrm>
            <a:off x="381422" y="7211057"/>
            <a:ext cx="1091143" cy="2927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 lang="ko-KR" altLang="en-US"/>
            </a:pPr>
            <a:r>
              <a:rPr lang="en-US" altLang="ja-JP" sz="1400" b="1">
                <a:latin typeface="Century Gothic"/>
              </a:rPr>
              <a:t>Nationality</a:t>
            </a:r>
            <a:endParaRPr lang="ko-KR" altLang="en-US" sz="1400">
              <a:latin typeface="Century Gothic"/>
            </a:endParaRPr>
          </a:p>
        </p:txBody>
      </p:sp>
      <p:pic>
        <p:nvPicPr>
          <p:cNvPr id="42" name="図 52" descr="globe.png"/>
          <p:cNvPicPr>
            <a:picLocks noChangeAspect="1"/>
          </p:cNvPicPr>
          <p:nvPr/>
        </p:nvPicPr>
        <p:blipFill rotWithShape="1">
          <a:blip r:embed="rId9"/>
          <a:stretch>
            <a:fillRect/>
          </a:stretch>
        </p:blipFill>
        <p:spPr>
          <a:xfrm>
            <a:off x="89559" y="7185248"/>
            <a:ext cx="377373" cy="377373"/>
          </a:xfrm>
          <a:prstGeom prst="rect">
            <a:avLst/>
          </a:prstGeom>
        </p:spPr>
      </p:pic>
      <p:sp>
        <p:nvSpPr>
          <p:cNvPr id="10" name="직사각형 9"/>
          <p:cNvSpPr/>
          <p:nvPr/>
        </p:nvSpPr>
        <p:spPr>
          <a:xfrm>
            <a:off x="1879810" y="8983706"/>
            <a:ext cx="4933566" cy="787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/>
              <a:buChar char="v"/>
              <a:defRPr lang="ko-KR" altLang="en-US"/>
            </a:pPr>
            <a:r>
              <a:rPr lang="en-US" altLang="ko-KR" sz="1000" b="1">
                <a:latin typeface="Century Gothic"/>
              </a:rPr>
              <a:t>Contact Us:</a:t>
            </a:r>
          </a:p>
          <a:p>
            <a:pPr lvl="0">
              <a:defRPr lang="ko-KR" altLang="en-US"/>
            </a:pPr>
            <a:r>
              <a:rPr lang="ko-KR" altLang="en-US" sz="900">
                <a:latin typeface="Century Gothic"/>
              </a:rPr>
              <a:t>자세한 내용은 다음 번호를 통해 문의하시기 바랍니다</a:t>
            </a:r>
            <a:r>
              <a:rPr lang="en-US" altLang="ko-KR" sz="900">
                <a:latin typeface="Century Gothic"/>
              </a:rPr>
              <a:t>.</a:t>
            </a:r>
          </a:p>
          <a:p>
            <a:pPr lvl="0">
              <a:defRPr lang="ko-KR" altLang="en-US"/>
            </a:pPr>
            <a:r>
              <a:rPr lang="ko-KR" altLang="en-US" sz="900">
                <a:latin typeface="Century Gothic"/>
              </a:rPr>
              <a:t>한국원장</a:t>
            </a:r>
            <a:r>
              <a:rPr lang="en-US" altLang="ko-KR" sz="900">
                <a:latin typeface="Century Gothic"/>
              </a:rPr>
              <a:t>: </a:t>
            </a:r>
            <a:r>
              <a:rPr lang="ko-KR" altLang="en-US" sz="900">
                <a:latin typeface="Century Gothic"/>
              </a:rPr>
              <a:t>강도희</a:t>
            </a:r>
            <a:r>
              <a:rPr lang="en-US" altLang="ko-KR" sz="900">
                <a:latin typeface="Century Gothic"/>
              </a:rPr>
              <a:t>	</a:t>
            </a:r>
            <a:r>
              <a:rPr lang="en-US" altLang="ko-KR" sz="900">
                <a:latin typeface="Century Gothic"/>
                <a:cs typeface="Arial"/>
              </a:rPr>
              <a:t> </a:t>
            </a:r>
            <a:r>
              <a:rPr lang="ko-KR" altLang="en-US" sz="900">
                <a:latin typeface="Century Gothic"/>
                <a:cs typeface="Arial"/>
              </a:rPr>
              <a:t>세부 사무실</a:t>
            </a:r>
            <a:r>
              <a:rPr lang="en-US" altLang="ko-KR" sz="900">
                <a:latin typeface="Century Gothic"/>
                <a:cs typeface="Arial"/>
              </a:rPr>
              <a:t>: +63.32.258.6980   </a:t>
            </a:r>
            <a:r>
              <a:rPr lang="ko-KR" altLang="en-US" sz="900">
                <a:latin typeface="Century Gothic"/>
                <a:cs typeface="Arial"/>
              </a:rPr>
              <a:t>세부 한국전화</a:t>
            </a:r>
            <a:r>
              <a:rPr lang="en-US" altLang="ko-KR" sz="900">
                <a:latin typeface="Century Gothic"/>
                <a:cs typeface="Arial"/>
              </a:rPr>
              <a:t>:070.4388.8019</a:t>
            </a:r>
          </a:p>
          <a:p>
            <a:pPr lvl="0">
              <a:defRPr lang="ko-KR" altLang="en-US"/>
            </a:pPr>
            <a:endParaRPr lang="en-US" altLang="ko-KR" sz="900">
              <a:latin typeface="Century Gothic"/>
              <a:cs typeface="Arial"/>
            </a:endParaRPr>
          </a:p>
          <a:p>
            <a:pPr lvl="0">
              <a:defRPr lang="ko-KR" altLang="en-US"/>
            </a:pPr>
            <a:r>
              <a:rPr lang="en-US" altLang="ko-KR" sz="900">
                <a:latin typeface="Century Gothic"/>
                <a:cs typeface="Arial"/>
              </a:rPr>
              <a:t>         violet0360            </a:t>
            </a:r>
            <a:r>
              <a:rPr lang="en-US" altLang="ko-KR" sz="900">
                <a:latin typeface="Century Gothic"/>
                <a:cs typeface="Arial"/>
                <a:hlinkClick r:id="rId10"/>
              </a:rPr>
              <a:t>c2ubeckorea@gmail.com</a:t>
            </a:r>
            <a:r>
              <a:rPr lang="en-US" altLang="ko-KR" sz="900">
                <a:latin typeface="Century Gothic"/>
                <a:cs typeface="Arial"/>
              </a:rPr>
              <a:t>         c2ubecenglish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13015" y="2824698"/>
            <a:ext cx="3315985" cy="400110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lvl="0">
              <a:defRPr lang="ko-KR" altLang="en-US"/>
            </a:pPr>
            <a:r>
              <a:rPr lang="ko-KR" altLang="en-US" sz="1000" b="1" dirty="0">
                <a:solidFill>
                  <a:schemeClr val="bg1"/>
                </a:solidFill>
                <a:latin typeface="Century Gothic"/>
              </a:rPr>
              <a:t>일본</a:t>
            </a:r>
            <a:r>
              <a:rPr lang="en-US" altLang="ko-KR" sz="1000" b="1" dirty="0">
                <a:solidFill>
                  <a:schemeClr val="bg1"/>
                </a:solidFill>
                <a:latin typeface="Century Gothic"/>
              </a:rPr>
              <a:t>, </a:t>
            </a:r>
            <a:r>
              <a:rPr lang="ko-KR" altLang="en-US" sz="1000" b="1" dirty="0">
                <a:solidFill>
                  <a:schemeClr val="bg1"/>
                </a:solidFill>
                <a:latin typeface="Century Gothic"/>
              </a:rPr>
              <a:t>중국</a:t>
            </a:r>
            <a:r>
              <a:rPr lang="en-US" altLang="ko-KR" sz="1000" b="1" dirty="0">
                <a:solidFill>
                  <a:schemeClr val="bg1"/>
                </a:solidFill>
                <a:latin typeface="Century Gothic"/>
              </a:rPr>
              <a:t>, </a:t>
            </a:r>
            <a:r>
              <a:rPr lang="ko-KR" altLang="en-US" sz="1000" b="1" dirty="0">
                <a:solidFill>
                  <a:schemeClr val="bg1"/>
                </a:solidFill>
                <a:latin typeface="Century Gothic"/>
              </a:rPr>
              <a:t>대만</a:t>
            </a:r>
            <a:r>
              <a:rPr lang="en-US" altLang="ko-KR" sz="1000" b="1" dirty="0">
                <a:solidFill>
                  <a:schemeClr val="bg1"/>
                </a:solidFill>
                <a:latin typeface="Century Gothic"/>
              </a:rPr>
              <a:t>, </a:t>
            </a:r>
            <a:r>
              <a:rPr lang="ko-KR" altLang="en-US" sz="1000" b="1" dirty="0">
                <a:solidFill>
                  <a:schemeClr val="bg1"/>
                </a:solidFill>
                <a:latin typeface="Century Gothic"/>
              </a:rPr>
              <a:t>베트남 학생들이 새로 들어왔습니다</a:t>
            </a:r>
            <a:r>
              <a:rPr lang="en-US" altLang="ko-KR" sz="1000" b="1" dirty="0">
                <a:solidFill>
                  <a:schemeClr val="bg1"/>
                </a:solidFill>
                <a:latin typeface="Century Gothic"/>
              </a:rPr>
              <a:t>. </a:t>
            </a:r>
          </a:p>
          <a:p>
            <a:pPr lvl="0">
              <a:defRPr lang="ko-KR" altLang="en-US"/>
            </a:pPr>
            <a:r>
              <a:rPr lang="en-US" altLang="ko-KR" sz="1000" b="1" dirty="0">
                <a:solidFill>
                  <a:schemeClr val="bg1"/>
                </a:solidFill>
                <a:latin typeface="Century Gothic"/>
              </a:rPr>
              <a:t>C2</a:t>
            </a:r>
            <a:r>
              <a:rPr lang="ko-KR" altLang="en-US" sz="1000" b="1" dirty="0">
                <a:solidFill>
                  <a:schemeClr val="bg1"/>
                </a:solidFill>
                <a:latin typeface="Century Gothic"/>
              </a:rPr>
              <a:t>의 가족이 된 것을 진심으로 환영합니다 </a:t>
            </a:r>
            <a:r>
              <a:rPr lang="en-US" altLang="ko-KR" sz="1000" b="1" dirty="0">
                <a:solidFill>
                  <a:schemeClr val="bg1"/>
                </a:solidFill>
                <a:latin typeface="Century Gothic"/>
                <a:sym typeface="Wingdings"/>
              </a:rPr>
              <a:t></a:t>
            </a:r>
            <a:endParaRPr lang="en-US" altLang="ko-KR" sz="1000" b="1" dirty="0">
              <a:solidFill>
                <a:schemeClr val="bg1"/>
              </a:solidFill>
              <a:latin typeface="Century Gothic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79715" y="893064"/>
            <a:ext cx="206912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 lang="ko-KR" altLang="en-US"/>
            </a:pPr>
            <a:r>
              <a:rPr lang="ko-KR" altLang="en-US" sz="1600" b="1"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  <a:latin typeface="Century Gothic"/>
              </a:rPr>
              <a:t>신입생을 환영합니다</a:t>
            </a:r>
            <a:endParaRPr lang="ko-KR" altLang="ko-KR" sz="1600">
              <a:effectLst>
                <a:outerShdw blurRad="38100" dist="38100" dir="2700000" algn="tl">
                  <a:srgbClr val="000000">
                    <a:alpha val="43140"/>
                  </a:srgbClr>
                </a:outerShdw>
              </a:effectLst>
              <a:latin typeface="Century Gothic"/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70580" y="3369792"/>
            <a:ext cx="1630228" cy="35907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r>
              <a:rPr lang="ko-KR" altLang="en-US" sz="1200" b="1"/>
              <a:t>졸업을 축하합니다</a:t>
            </a:r>
          </a:p>
        </p:txBody>
      </p:sp>
      <p:pic>
        <p:nvPicPr>
          <p:cNvPr id="64" name="그림 63"/>
          <p:cNvPicPr>
            <a:picLocks noChangeAspect="1"/>
          </p:cNvPicPr>
          <p:nvPr/>
        </p:nvPicPr>
        <p:blipFill rotWithShape="1">
          <a:blip r:embed="rId11"/>
          <a:stretch>
            <a:fillRect/>
          </a:stretch>
        </p:blipFill>
        <p:spPr>
          <a:xfrm>
            <a:off x="2036458" y="9540490"/>
            <a:ext cx="207935" cy="212661"/>
          </a:xfrm>
          <a:prstGeom prst="rect">
            <a:avLst/>
          </a:prstGeom>
        </p:spPr>
      </p:pic>
      <p:pic>
        <p:nvPicPr>
          <p:cNvPr id="65" name="그림 64"/>
          <p:cNvPicPr>
            <a:picLocks noChangeAspect="1"/>
          </p:cNvPicPr>
          <p:nvPr/>
        </p:nvPicPr>
        <p:blipFill rotWithShape="1">
          <a:blip r:embed="rId12"/>
          <a:stretch>
            <a:fillRect/>
          </a:stretch>
        </p:blipFill>
        <p:spPr>
          <a:xfrm>
            <a:off x="2974093" y="9543098"/>
            <a:ext cx="211063" cy="207444"/>
          </a:xfrm>
          <a:prstGeom prst="rect">
            <a:avLst/>
          </a:prstGeom>
        </p:spPr>
      </p:pic>
      <p:sp>
        <p:nvSpPr>
          <p:cNvPr id="66" name="직사각형 65"/>
          <p:cNvSpPr/>
          <p:nvPr/>
        </p:nvSpPr>
        <p:spPr>
          <a:xfrm>
            <a:off x="1989916" y="9453066"/>
            <a:ext cx="4247396" cy="3000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pic>
        <p:nvPicPr>
          <p:cNvPr id="67" name="그림 66"/>
          <p:cNvPicPr>
            <a:picLocks noChangeAspect="1"/>
          </p:cNvPicPr>
          <p:nvPr/>
        </p:nvPicPr>
        <p:blipFill rotWithShape="1">
          <a:blip r:embed="rId13"/>
          <a:stretch>
            <a:fillRect/>
          </a:stretch>
        </p:blipFill>
        <p:spPr>
          <a:xfrm>
            <a:off x="4725144" y="9572145"/>
            <a:ext cx="177702" cy="179721"/>
          </a:xfrm>
          <a:prstGeom prst="rect">
            <a:avLst/>
          </a:prstGeom>
        </p:spPr>
      </p:pic>
      <p:pic>
        <p:nvPicPr>
          <p:cNvPr id="69" name="Picture 3" descr="C:\Users\yuya\Desktop\語学学校C2 UBEC\c2 HP\Flag\vietnam.png"/>
          <p:cNvPicPr>
            <a:picLocks noChangeAspect="1" noChangeArrowheads="1"/>
          </p:cNvPicPr>
          <p:nvPr/>
        </p:nvPicPr>
        <p:blipFill rotWithShape="1">
          <a:blip r:embed="rId8"/>
          <a:srcRect/>
          <a:stretch>
            <a:fillRect/>
          </a:stretch>
        </p:blipFill>
        <p:spPr>
          <a:xfrm>
            <a:off x="152822" y="9390698"/>
            <a:ext cx="457200" cy="3048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</p:pic>
      <p:sp>
        <p:nvSpPr>
          <p:cNvPr id="70" name="テキスト ボックス 41"/>
          <p:cNvSpPr txBox="1"/>
          <p:nvPr/>
        </p:nvSpPr>
        <p:spPr>
          <a:xfrm>
            <a:off x="694592" y="8913440"/>
            <a:ext cx="1006217" cy="246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 lang="ko-KR" altLang="en-US"/>
            </a:pPr>
            <a:r>
              <a:rPr lang="en-US" altLang="ja-JP" sz="1000">
                <a:latin typeface="Century Gothic"/>
              </a:rPr>
              <a:t>VIETNAMESE</a:t>
            </a:r>
          </a:p>
        </p:txBody>
      </p:sp>
      <p:sp>
        <p:nvSpPr>
          <p:cNvPr id="71" name="テキスト ボックス 41"/>
          <p:cNvSpPr txBox="1"/>
          <p:nvPr/>
        </p:nvSpPr>
        <p:spPr>
          <a:xfrm>
            <a:off x="694592" y="9351756"/>
            <a:ext cx="1006217" cy="3904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 lang="ko-KR" altLang="en-US"/>
            </a:pPr>
            <a:r>
              <a:rPr lang="en-US" altLang="ja-JP" sz="1000">
                <a:latin typeface="Century Gothic"/>
              </a:rPr>
              <a:t>Saudi Arabia</a:t>
            </a:r>
          </a:p>
          <a:p>
            <a:pPr algn="ctr">
              <a:defRPr lang="ko-KR" altLang="en-US"/>
            </a:pPr>
            <a:r>
              <a:rPr lang="en-US" altLang="ja-JP" sz="1000">
                <a:latin typeface="Century Gothic"/>
              </a:rPr>
              <a:t>3%</a:t>
            </a:r>
            <a:endParaRPr lang="ja-JP" altLang="en-US" sz="1000">
              <a:latin typeface="Century Gothic"/>
            </a:endParaRPr>
          </a:p>
        </p:txBody>
      </p:sp>
      <p:pic>
        <p:nvPicPr>
          <p:cNvPr id="72" name="그림 71"/>
          <p:cNvPicPr>
            <a:picLocks noChangeAspect="1"/>
          </p:cNvPicPr>
          <p:nvPr/>
        </p:nvPicPr>
        <p:blipFill rotWithShape="1">
          <a:blip r:embed="rId14"/>
          <a:stretch>
            <a:fillRect/>
          </a:stretch>
        </p:blipFill>
        <p:spPr>
          <a:xfrm>
            <a:off x="144024" y="9383815"/>
            <a:ext cx="473874" cy="31168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729" y="3802026"/>
            <a:ext cx="1311921" cy="983497"/>
          </a:xfrm>
          <a:prstGeom prst="rect">
            <a:avLst/>
          </a:prstGeom>
        </p:spPr>
      </p:pic>
      <p:pic>
        <p:nvPicPr>
          <p:cNvPr id="14" name="그림 13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12" y="4907162"/>
            <a:ext cx="1274357" cy="955768"/>
          </a:xfrm>
          <a:prstGeom prst="rect">
            <a:avLst/>
          </a:prstGeom>
        </p:spPr>
      </p:pic>
      <p:pic>
        <p:nvPicPr>
          <p:cNvPr id="26" name="그림 25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729" y="5987026"/>
            <a:ext cx="1293140" cy="956650"/>
          </a:xfrm>
          <a:prstGeom prst="rect">
            <a:avLst/>
          </a:prstGeom>
        </p:spPr>
      </p:pic>
      <p:pic>
        <p:nvPicPr>
          <p:cNvPr id="32" name="그림 31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2816" y="3606147"/>
            <a:ext cx="1545908" cy="1116831"/>
          </a:xfrm>
          <a:prstGeom prst="rect">
            <a:avLst/>
          </a:prstGeom>
        </p:spPr>
      </p:pic>
      <p:pic>
        <p:nvPicPr>
          <p:cNvPr id="33" name="그림 32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9350" y="5280434"/>
            <a:ext cx="2180953" cy="1439069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1945" y="5776940"/>
            <a:ext cx="1522122" cy="1141076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7" name="직사각형 16"/>
          <p:cNvSpPr/>
          <p:nvPr/>
        </p:nvSpPr>
        <p:spPr>
          <a:xfrm>
            <a:off x="1768156" y="4859248"/>
            <a:ext cx="1598047" cy="741824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r>
              <a:rPr lang="en-US" altLang="ko-KR" sz="900" b="1" dirty="0"/>
              <a:t>C2</a:t>
            </a:r>
            <a:r>
              <a:rPr lang="ko-KR" altLang="en-US" sz="900" b="1" dirty="0"/>
              <a:t>의</a:t>
            </a:r>
            <a:r>
              <a:rPr lang="en-US" altLang="ko-KR" sz="900" b="1" dirty="0"/>
              <a:t> </a:t>
            </a:r>
            <a:r>
              <a:rPr lang="ko-KR" altLang="en-US" sz="900" b="1" dirty="0"/>
              <a:t>점심과 저녁은 맛있는 단호박 볶음,</a:t>
            </a:r>
            <a:r>
              <a:rPr lang="en-US" altLang="ko-KR" sz="900" b="1" dirty="0"/>
              <a:t> </a:t>
            </a:r>
            <a:r>
              <a:rPr lang="ko-KR" altLang="en-US" sz="900" b="1" dirty="0"/>
              <a:t>갈비찜, 건강에 좋은 야채 등 맛있는 음식이 많이 나왔습니다</a:t>
            </a:r>
            <a:r>
              <a:rPr lang="en-US" altLang="ko-KR" sz="900" b="1" dirty="0"/>
              <a:t>.</a:t>
            </a:r>
            <a:r>
              <a:rPr lang="en-US" altLang="ko-KR" sz="900" b="1" dirty="0">
                <a:sym typeface="Wingdings"/>
              </a:rPr>
              <a:t></a:t>
            </a:r>
          </a:p>
        </p:txBody>
      </p:sp>
      <p:pic>
        <p:nvPicPr>
          <p:cNvPr id="31" name="그림 30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9350" y="3647210"/>
            <a:ext cx="2180954" cy="1634978"/>
          </a:xfrm>
          <a:prstGeom prst="rect">
            <a:avLst/>
          </a:prstGeom>
        </p:spPr>
      </p:pic>
      <p:sp>
        <p:nvSpPr>
          <p:cNvPr id="45" name="직사각형 44"/>
          <p:cNvSpPr/>
          <p:nvPr/>
        </p:nvSpPr>
        <p:spPr>
          <a:xfrm>
            <a:off x="3573016" y="6609184"/>
            <a:ext cx="3096344" cy="463608"/>
          </a:xfrm>
          <a:prstGeom prst="rect">
            <a:avLst/>
          </a:prstGeom>
          <a:solidFill>
            <a:srgbClr val="FF0000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>
              <a:defRPr lang="ko-KR" altLang="en-US"/>
            </a:pPr>
            <a:r>
              <a:rPr lang="en-US" altLang="ko-KR" sz="900" b="1" dirty="0">
                <a:solidFill>
                  <a:schemeClr val="bg1"/>
                </a:solidFill>
              </a:rPr>
              <a:t>C2</a:t>
            </a:r>
            <a:r>
              <a:rPr lang="ko-KR" altLang="en-US" sz="900" b="1" dirty="0">
                <a:solidFill>
                  <a:schemeClr val="bg1"/>
                </a:solidFill>
              </a:rPr>
              <a:t>에서는 수영, </a:t>
            </a:r>
            <a:r>
              <a:rPr lang="ko-KR" altLang="en-US" sz="900" b="1" dirty="0" err="1">
                <a:solidFill>
                  <a:schemeClr val="bg1"/>
                </a:solidFill>
              </a:rPr>
              <a:t>줌바</a:t>
            </a:r>
            <a:r>
              <a:rPr lang="en-US" altLang="ko-KR" sz="900" b="1" dirty="0">
                <a:solidFill>
                  <a:schemeClr val="bg1"/>
                </a:solidFill>
              </a:rPr>
              <a:t> </a:t>
            </a:r>
            <a:r>
              <a:rPr lang="ko-KR" altLang="en-US" sz="900" b="1" dirty="0">
                <a:solidFill>
                  <a:schemeClr val="bg1"/>
                </a:solidFill>
              </a:rPr>
              <a:t>등 다양한 액티비티 활동을 즐길 수 있습니다</a:t>
            </a:r>
            <a:r>
              <a:rPr lang="en-US" altLang="ko-KR" sz="900" b="1" dirty="0">
                <a:solidFill>
                  <a:schemeClr val="bg1"/>
                </a:solidFill>
              </a:rPr>
              <a:t>. </a:t>
            </a:r>
            <a:r>
              <a:rPr lang="ko-KR" altLang="en-US" sz="900" b="1" dirty="0">
                <a:solidFill>
                  <a:schemeClr val="bg1"/>
                </a:solidFill>
              </a:rPr>
              <a:t>많은 학생들이 참여하여 </a:t>
            </a:r>
            <a:r>
              <a:rPr lang="ko-KR" altLang="en-US" sz="900" b="1" dirty="0" err="1">
                <a:solidFill>
                  <a:schemeClr val="bg1"/>
                </a:solidFill>
              </a:rPr>
              <a:t>함꼐</a:t>
            </a:r>
            <a:r>
              <a:rPr lang="ko-KR" altLang="en-US" sz="900" b="1" dirty="0">
                <a:solidFill>
                  <a:schemeClr val="bg1"/>
                </a:solidFill>
              </a:rPr>
              <a:t> 즐거운 추억을 쌓았습니다:)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189</Words>
  <Application>Microsoft Office PowerPoint</Application>
  <PresentationFormat>A4 용지(210x297mm)</PresentationFormat>
  <Paragraphs>56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Century Gothic</vt:lpstr>
      <vt:lpstr>Wingdings</vt:lpstr>
      <vt:lpstr>Office 테마</vt:lpstr>
      <vt:lpstr>PowerPoint 프레젠테이션</vt:lpstr>
    </vt:vector>
  </TitlesOfParts>
  <Manager/>
  <Company>R&amp;D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Microsoft Corporation</dc:creator>
  <cp:lastModifiedBy>주 성환</cp:lastModifiedBy>
  <cp:revision>211</cp:revision>
  <dcterms:created xsi:type="dcterms:W3CDTF">2006-10-05T04:04:58Z</dcterms:created>
  <dcterms:modified xsi:type="dcterms:W3CDTF">2019-04-29T01:39:40Z</dcterms:modified>
</cp:coreProperties>
</file>